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5"/>
  </p:notesMasterIdLst>
  <p:sldIdLst>
    <p:sldId id="256" r:id="rId5"/>
    <p:sldId id="257" r:id="rId6"/>
    <p:sldId id="259" r:id="rId7"/>
    <p:sldId id="264" r:id="rId8"/>
    <p:sldId id="258" r:id="rId9"/>
    <p:sldId id="265" r:id="rId10"/>
    <p:sldId id="266" r:id="rId11"/>
    <p:sldId id="261" r:id="rId12"/>
    <p:sldId id="262" r:id="rId13"/>
    <p:sldId id="263" r:id="rId1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635"/>
    <a:srgbClr val="FF0D97"/>
    <a:srgbClr val="0000CC"/>
    <a:srgbClr val="9EFF29"/>
    <a:srgbClr val="C80064"/>
    <a:srgbClr val="C33A1F"/>
    <a:srgbClr val="FF2549"/>
    <a:srgbClr val="007033"/>
    <a:srgbClr val="D6370C"/>
    <a:srgbClr val="1D3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Talking Points for PowerPoint Presentation</a:t>
            </a:r>
          </a:p>
          <a:p>
            <a:r>
              <a:rPr lang="en-US" b="1"/>
              <a:t>Opening Statement: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/>
              <a:t>"Welcome to this presentation on the migration journey from a traditional full-stack web application to a cloud-native solution powered by AWS microservices."</a:t>
            </a:r>
            <a:endParaRPr lang="en-US"/>
          </a:p>
          <a:p>
            <a:endParaRPr lang="en-US" b="1"/>
          </a:p>
          <a:p>
            <a:r>
              <a:rPr lang="en-US" b="1"/>
              <a:t>Purpose of the Presentation: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/>
              <a:t>"This session is designed to bridge the gap between technical and nontechnical perspectives, ensuring the intricacies of cloud development are clear and accessible to all."</a:t>
            </a:r>
            <a:endParaRPr lang="en-US"/>
          </a:p>
          <a:p>
            <a:endParaRPr lang="en-US" b="1"/>
          </a:p>
          <a:p>
            <a:r>
              <a:rPr lang="en-US" b="1"/>
              <a:t>Topics to Explore:</a:t>
            </a:r>
          </a:p>
          <a:p>
            <a:pPr>
              <a:buFont typeface="+mj-lt"/>
              <a:buAutoNum type="arabicPeriod"/>
            </a:pPr>
            <a:r>
              <a:rPr lang="en-US" b="1"/>
              <a:t>Essential Steps in the Migration Process: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Containerization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Containerization Platform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cloud-native services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Orchestration</a:t>
            </a:r>
          </a:p>
          <a:p>
            <a:pPr>
              <a:buFont typeface="+mj-lt"/>
              <a:buAutoNum type="arabicPeriod"/>
            </a:pPr>
            <a:r>
              <a:rPr lang="en-US" b="1"/>
              <a:t>The Serverless Cloud</a:t>
            </a:r>
            <a:endParaRPr lang="en-US"/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/>
              <a:t>Amazon S3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/>
              <a:t>API &amp; Lambda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1200"/>
              <a:t>Database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endParaRPr lang="en-US"/>
          </a:p>
          <a:p>
            <a:r>
              <a:rPr lang="en-US" b="1"/>
              <a:t>Transition Statement: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/>
              <a:t>"Together, we’ll walk through the transformation process, exploring how modern cloud technologies enable scalability, efficiency, and resilience in web applications."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16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Talking Points for Containerization and Cloud Migration</a:t>
            </a:r>
          </a:p>
          <a:p>
            <a:r>
              <a:rPr lang="en-US" b="1"/>
              <a:t>1. Introduction to Containerization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What is Containerization?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/>
              <a:t>"Containerization involves packaging an application and its dependencies into a lightweight, portable container that can run consistently across different environments."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Containers ensure that the application works reliably regardless of the underlying infrastructure.</a:t>
            </a:r>
          </a:p>
          <a:p>
            <a:r>
              <a:rPr lang="en-US" b="1"/>
              <a:t>2. Migrating a Full-Stack Application to the Cloud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Key Considerations: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Selecting the right </a:t>
            </a:r>
            <a:r>
              <a:rPr lang="en-US" b="1"/>
              <a:t>migration model</a:t>
            </a:r>
            <a:r>
              <a:rPr lang="en-US"/>
              <a:t> is crucial for aligning with application requirements and leveraging cloud infrastructure benefits.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Migration models differ based on the level of changes made to the application.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Four Common Cloud Migration Models: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Rehosting: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"Moving the application 'as-is' to the cloud without modifying its architecture."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Best for legacy applications or quick migrations.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err="1"/>
              <a:t>Replatforming</a:t>
            </a:r>
            <a:r>
              <a:rPr lang="en-US" b="1"/>
              <a:t>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"Making minor changes to optimize the application for the cloud."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Balances ease of migration with performance gains.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Refactoring: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"Rebuilding significant portions of the application to make it cloud-native."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Involves restructuring for scalability and flexibility.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Rebuilding: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"Completely redesigning the application for the cloud from scratch."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Offers maximum benefits but requires significant effort.</a:t>
            </a:r>
          </a:p>
          <a:p>
            <a:endParaRPr lang="en-US"/>
          </a:p>
          <a:p>
            <a:r>
              <a:rPr lang="en-US" b="1"/>
              <a:t>Our Approach for This Project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Migration Model: </a:t>
            </a:r>
            <a:r>
              <a:rPr lang="en-US" b="1" err="1"/>
              <a:t>Replatforming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/>
              <a:t>"For this project, we will be using the </a:t>
            </a:r>
            <a:r>
              <a:rPr lang="en-US" i="1" err="1"/>
              <a:t>replatforming</a:t>
            </a:r>
            <a:r>
              <a:rPr lang="en-US" i="1"/>
              <a:t> model, making minor changes to optimize the application for the cloud."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Focused on balancing migration speed and leveraging cloud capabilities.</a:t>
            </a:r>
          </a:p>
          <a:p>
            <a:endParaRPr lang="en-US"/>
          </a:p>
          <a:p>
            <a:r>
              <a:rPr lang="en-US" b="1"/>
              <a:t>Containerization Platform: Docker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Why Docker?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/>
              <a:t>"Docker is the most popular containerization platform, used for creating, managing, and running containers."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Offers: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Portability across environments.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Resource efficiency and fast deployment.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Extensive community support and integrations.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Cloud-Native Services and Monitoring Tools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Using Docker Compose for Multi-Container Applications: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/>
              <a:t>"Docker Compose allows us to define and manage multi-container Docker applications with a single configuration file."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Benefits include: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Simplified deployment for applications with multiple services (e.g., frontend, backend, database).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Centralized management of container configurations for efficiency.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Importance of These Tools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/>
              <a:t>"These tools are essential for streamlining the migration process, ensuring that the application performs effectively in the cloud environment."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Docker and Docker Compose: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Enhance development speed and reliability.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Simplify cloud integration and monitoring.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Transition to Next Section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i="1"/>
              <a:t>"With these tools and strategies in place, we are well-equipped to ensure a smooth migration process, maximizing the benefits of cloud infrastructure for our application."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0747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  <a:p>
            <a:r>
              <a:rPr lang="en-US" b="1"/>
              <a:t>Talking Points for Orchestration</a:t>
            </a:r>
          </a:p>
          <a:p>
            <a:endParaRPr lang="en-US" b="1"/>
          </a:p>
          <a:p>
            <a:r>
              <a:rPr lang="en-US" b="1"/>
              <a:t>1. Introduction to Orchestration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"Orchestration refers to the automated arrangement, coordination, and management of containers in complex applications."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It ensures that containerized applications run efficiently and are easily manageable as they scale in size and complexity.</a:t>
            </a:r>
          </a:p>
          <a:p>
            <a:r>
              <a:rPr lang="en-US" b="1"/>
              <a:t>2. Why Orchestration is Essential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Containers provide portability but managing them manually becomes challenging as applications grow.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Orchestration simplifies the management of multi-container environments, ensuring consistency and reliability.</a:t>
            </a:r>
          </a:p>
          <a:p>
            <a:endParaRPr lang="en-US" b="1"/>
          </a:p>
          <a:p>
            <a:r>
              <a:rPr lang="en-US" b="1"/>
              <a:t>Key Tasks Automated by Orchestration</a:t>
            </a:r>
          </a:p>
          <a:p>
            <a:endParaRPr lang="en-US" b="1"/>
          </a:p>
          <a:p>
            <a:pPr>
              <a:buFont typeface="+mj-lt"/>
              <a:buAutoNum type="arabicPeriod"/>
            </a:pPr>
            <a:r>
              <a:rPr lang="en-US" b="1"/>
              <a:t>Deploying and Starting Containers: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"Orchestration automates the deployment and initialization of containers, ensuring all services are up and running seamlessly."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Scaling Applications: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"It adjusts the number of containers automatically to meet changes in demand, scaling up during peak times and scaling down when demand decreases."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Ensuring High Availability and Fault Tolerance: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"Orchestration ensures applications remain available by restarting failed containers or redistributing workloads."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Managing Networking Between Containers: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"It handles communication between containers, linking services securely and efficiently."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Updating Applications with Minimal Downtime: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"Orchestration supports rolling updates, ensuring that new versions of applications are deployed without disrupting service."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Monitoring and Logging: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"It tracks container performance, providing metrics and logs for troubleshooting and optimization."</a:t>
            </a:r>
            <a:endParaRPr lang="en-US"/>
          </a:p>
          <a:p>
            <a:r>
              <a:rPr lang="en-US" b="1"/>
              <a:t>4. Benefits of Orchestration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Reduces manual intervention, improving developer productivity.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Enhances system reliability and uptime through automated fault recovery.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Simplifies complex deployments, making applications more scalable and resilient.</a:t>
            </a:r>
          </a:p>
          <a:p>
            <a:r>
              <a:rPr lang="en-US" b="1"/>
              <a:t>5. Transition to Tools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"With orchestration at the core of container management, tools like AWS ECS provide powerful platforms to automate these tasks effectively, making cloud-native application management simpler and more robust."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838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Talking Points for Serverless Computing and Amazon S3</a:t>
            </a:r>
          </a:p>
          <a:p>
            <a:endParaRPr lang="en-US" b="1"/>
          </a:p>
          <a:p>
            <a:r>
              <a:rPr lang="en-US" b="1"/>
              <a:t>1. Introduction to Serverless Computing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"Serverless is a cloud computing execution model where the cloud provider dynamically manages the allocation and provisioning of servers."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Removes the need for server management, allowing developers to focus entirely on writing code and building applications.</a:t>
            </a:r>
          </a:p>
          <a:p>
            <a:r>
              <a:rPr lang="en-US" b="1"/>
              <a:t>2. Benefits of Serverless Computing</a:t>
            </a:r>
          </a:p>
          <a:p>
            <a:pPr>
              <a:buFont typeface="+mj-lt"/>
              <a:buAutoNum type="arabicPeriod"/>
            </a:pPr>
            <a:r>
              <a:rPr lang="en-US" b="1"/>
              <a:t>Scalability: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"Serverless applications automatically scale based on demand, efficiently handling variable workloads."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No need for manual intervention to adjust capacity.</a:t>
            </a:r>
          </a:p>
          <a:p>
            <a:pPr>
              <a:buFont typeface="+mj-lt"/>
              <a:buAutoNum type="arabicPeriod"/>
            </a:pPr>
            <a:endParaRPr lang="en-US" b="1"/>
          </a:p>
          <a:p>
            <a:pPr>
              <a:buFont typeface="+mj-lt"/>
              <a:buAutoNum type="arabicPeriod"/>
            </a:pPr>
            <a:r>
              <a:rPr lang="en-US" b="1"/>
              <a:t>Cost Efficiency: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"With a pay-as-you-go model, users only pay for the compute resources consumed during execution, avoiding idle server costs.“</a:t>
            </a:r>
          </a:p>
          <a:p>
            <a:pPr marL="742950" lvl="1" indent="-285750">
              <a:buFont typeface="+mj-lt"/>
              <a:buAutoNum type="arabicPeriod"/>
            </a:pP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Rapid Deployment: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"Serverless platforms provide streamlined deployment pipelines, accelerating the development lifecycle."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Developers can deploy code in minutes without configuring servers.</a:t>
            </a:r>
          </a:p>
          <a:p>
            <a:pPr marL="742950" lvl="1" indent="-285750">
              <a:buFont typeface="+mj-lt"/>
              <a:buAutoNum type="arabicPeriod"/>
            </a:pP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Global Availability: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"AWS replicates serverless functions across regions, ensuring low-latency and high-availability services worldwide.“</a:t>
            </a:r>
          </a:p>
          <a:p>
            <a:pPr marL="742950" lvl="1" indent="-285750">
              <a:buFont typeface="+mj-lt"/>
              <a:buAutoNum type="arabicPeriod"/>
            </a:pPr>
            <a:endParaRPr lang="en-US"/>
          </a:p>
          <a:p>
            <a:r>
              <a:rPr lang="en-US" b="1"/>
              <a:t>3. Amazon S3 Overview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"Amazon S3 (Simple Storage Service) is an object storage service provided by AWS, designed to store and retrieve any amount of data, anytime, from anywhere on the web."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Features include: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/>
              <a:t>Scalability:</a:t>
            </a:r>
            <a:r>
              <a:rPr lang="en-US"/>
              <a:t> Handles vast amounts of data seamlessly.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/>
              <a:t>Durability:</a:t>
            </a:r>
            <a:r>
              <a:rPr lang="en-US"/>
              <a:t> Designed for 99.999999999% (11 9's) durability by replicating data across multiple servers and facilities.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b="1"/>
              <a:t>Security:</a:t>
            </a:r>
            <a:r>
              <a:rPr lang="en-US"/>
              <a:t> Provides advanced security features, including encryption and fine-grained access controls.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4. Comparing S3 with Local Storage</a:t>
            </a:r>
          </a:p>
          <a:p>
            <a:pPr>
              <a:buFont typeface="+mj-lt"/>
              <a:buAutoNum type="arabicPeriod"/>
            </a:pPr>
            <a:r>
              <a:rPr lang="en-US" b="1"/>
              <a:t>Advantages of S3: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"S3 offers unmatched scalability, durability, and global accessibility, making it ideal for distributed applications and massive datasets."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Supports high-availability use cases like backups, media storage, and content delivery.</a:t>
            </a:r>
          </a:p>
          <a:p>
            <a:pPr>
              <a:buFont typeface="+mj-lt"/>
              <a:buAutoNum type="arabicPeriod"/>
            </a:pPr>
            <a:r>
              <a:rPr lang="en-US" b="1"/>
              <a:t>Advantages of Local Storage: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"Local storage is better suited for low-latency, offline operations, or secure, localized data handling."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Useful for applications requiring fast access without relying on an internet connection.</a:t>
            </a:r>
          </a:p>
          <a:p>
            <a:pPr marL="742950" lvl="1" indent="-285750">
              <a:buFont typeface="+mj-lt"/>
              <a:buAutoNum type="arabicPeriod"/>
            </a:pPr>
            <a:endParaRPr lang="en-US"/>
          </a:p>
          <a:p>
            <a:r>
              <a:rPr lang="en-US" b="1"/>
              <a:t>5. Use Cases for S3 in Cloud Applications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Content delivery for websites or mobile apps.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Storage of large-scale backups or disaster recovery data.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Hosting media files, logs, or other unstructured data for analytics.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6. Transition Statement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"By combining serverless computing with services like Amazon S3, modern cloud applications achieve unprecedented levels of scalability, cost efficiency, and global reach, transforming the way we build and deploy software solutions."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837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Talking Points: Advantages of Using a Serverless API</a:t>
            </a:r>
          </a:p>
          <a:p>
            <a:endParaRPr lang="en-US" b="1"/>
          </a:p>
          <a:p>
            <a:r>
              <a:rPr lang="en-US" b="1"/>
              <a:t>1. Introduction to Serverless APIs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"Serverless APIs, powered by cloud services like AWS Lambda, offer an efficient and modern approach to building and scaling applications."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Eliminates the need for traditional server management, allowing developers to focus solely on application logic.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2. Key Advantages of Serverless APIs</a:t>
            </a:r>
          </a:p>
          <a:p>
            <a:pPr>
              <a:buFont typeface="+mj-lt"/>
              <a:buAutoNum type="arabicPeriod"/>
            </a:pPr>
            <a:r>
              <a:rPr lang="en-US" b="1"/>
              <a:t>Scalability: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"Serverless APIs automatically adjust to traffic demands, effortlessly handling spikes without any manual intervention."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Perfect for unpredictable workloads or rapidly growing user bases.</a:t>
            </a:r>
          </a:p>
          <a:p>
            <a:pPr>
              <a:buFont typeface="+mj-lt"/>
              <a:buAutoNum type="arabicPeriod"/>
            </a:pPr>
            <a:r>
              <a:rPr lang="en-US" b="1"/>
              <a:t>Cost Efficiency: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"With a pay-as-you-go model, you only pay for the compute resources consumed during execution, avoiding costs for idle servers."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Cost-effective for startups and enterprises alike.</a:t>
            </a:r>
          </a:p>
          <a:p>
            <a:pPr>
              <a:buFont typeface="+mj-lt"/>
              <a:buAutoNum type="arabicPeriod"/>
            </a:pPr>
            <a:r>
              <a:rPr lang="en-US" b="1"/>
              <a:t>Reduced Operational Overhead: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"No need to manage, patch, or configure servers—the cloud provider handles the underlying infrastructure."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Frees up development resources for innovation and faster delivery.</a:t>
            </a:r>
          </a:p>
          <a:p>
            <a:pPr>
              <a:buFont typeface="+mj-lt"/>
              <a:buAutoNum type="arabicPeriod"/>
            </a:pPr>
            <a:r>
              <a:rPr lang="en-US" b="1"/>
              <a:t>Global Reach: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"Easily deploy APIs across multiple regions, ensuring low latency and a better user experience for customers worldwide.“</a:t>
            </a:r>
          </a:p>
          <a:p>
            <a:pPr marL="742950" lvl="1" indent="-285750">
              <a:buFont typeface="+mj-lt"/>
              <a:buAutoNum type="arabicPeriod"/>
            </a:pPr>
            <a:endParaRPr lang="en-US"/>
          </a:p>
          <a:p>
            <a:r>
              <a:rPr lang="en-US" b="1"/>
              <a:t>3. Lambda API Logic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"AWS Lambda is a widely adopted choice for building serverless APIs because of its seamless integration with other AWS services and ability to execute backend logic efficiently."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Automatically scales based on demand and supports event-driven workflows.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Why Choose Lambda?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Integrates with AWS services like DynamoDB, S3, and API Gateway.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Executes code in response to events such as HTTP requests or database updates.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Reduces operational overhead and speeds up development cycles.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4. Integrating Frontend with Backend</a:t>
            </a:r>
          </a:p>
          <a:p>
            <a:r>
              <a:rPr lang="en-US"/>
              <a:t>	For this project, the integration process includes:</a:t>
            </a:r>
          </a:p>
          <a:p>
            <a:pPr>
              <a:buFont typeface="+mj-lt"/>
              <a:buAutoNum type="arabicPeriod"/>
            </a:pPr>
            <a:r>
              <a:rPr lang="en-US" b="1"/>
              <a:t>Developing Backend Logic: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"We used frameworks like Node.js to create efficient backend services."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Creating RESTful API Endpoints: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"These endpoints handle data flow between the frontend and backend, enabling structured communication."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Enabling Cross-Origin Resource Sharing (CORS):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"CORS ensures secure data exchange between the frontend and backend, especially when hosted on different domains."</a:t>
            </a: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Building the Frontend: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"Frameworks like Angular were used to develop a responsive UI, connected to the API for seamless data exchange."</a:t>
            </a:r>
            <a:endParaRPr lang="en-US"/>
          </a:p>
          <a:p>
            <a:r>
              <a:rPr lang="en-US" b="1"/>
              <a:t>5. Transition to Cloud-Native Benefits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"By leveraging serverless APIs and modern frameworks, we’ve created a scalable, cost-efficient, and globally accessible solution that simplifies the development process while enhancing user experiences."</a:t>
            </a: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/>
          </a:p>
          <a:p>
            <a:r>
              <a:rPr lang="en-US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237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Talking Points: Amazon DynamoDB Overview</a:t>
            </a:r>
          </a:p>
          <a:p>
            <a:endParaRPr lang="en-US" b="1"/>
          </a:p>
          <a:p>
            <a:r>
              <a:rPr lang="en-US" b="1"/>
              <a:t>1. Introduction to Amazon DynamoDB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"Amazon DynamoDB is a fully managed NoSQL database service provided by AWS."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Designed for applications requiring </a:t>
            </a:r>
            <a:r>
              <a:rPr lang="en-US" b="1"/>
              <a:t>low-latency</a:t>
            </a:r>
            <a:r>
              <a:rPr lang="en-US"/>
              <a:t>, </a:t>
            </a:r>
            <a:r>
              <a:rPr lang="en-US" b="1"/>
              <a:t>high-throughput performance</a:t>
            </a:r>
            <a:r>
              <a:rPr lang="en-US"/>
              <a:t>, and </a:t>
            </a:r>
            <a:r>
              <a:rPr lang="en-US" b="1"/>
              <a:t>scalability</a:t>
            </a:r>
            <a:r>
              <a:rPr lang="en-US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Ideal for managing </a:t>
            </a:r>
            <a:r>
              <a:rPr lang="en-US" b="1"/>
              <a:t>key-value</a:t>
            </a:r>
            <a:r>
              <a:rPr lang="en-US"/>
              <a:t> and </a:t>
            </a:r>
            <a:r>
              <a:rPr lang="en-US" b="1"/>
              <a:t>document-based data</a:t>
            </a:r>
            <a:r>
              <a:rPr lang="en-US"/>
              <a:t> with the flexibility to adapt to diverse use cases.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2. Key Features of DynamoDB</a:t>
            </a:r>
          </a:p>
          <a:p>
            <a:pPr>
              <a:buFont typeface="+mj-lt"/>
              <a:buAutoNum type="arabicPeriod"/>
            </a:pPr>
            <a:r>
              <a:rPr lang="en-US" b="1"/>
              <a:t>Serverless Architecture: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"DynamoDB eliminates the need to manage servers or infrastructure, allowing developers to focus on application logic."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Fully managed by AWS, reducing operational overhead.</a:t>
            </a:r>
          </a:p>
          <a:p>
            <a:pPr>
              <a:buFont typeface="+mj-lt"/>
              <a:buAutoNum type="arabicPeriod"/>
            </a:pPr>
            <a:r>
              <a:rPr lang="en-US" b="1"/>
              <a:t>On-demand Scaling: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i="1"/>
              <a:t>"DynamoDB automatically scales to handle traffic spikes and adjusts capacity as needed."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/>
              <a:t>Offers two modes: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b="1"/>
              <a:t>Provisioned Capacity:</a:t>
            </a:r>
            <a:r>
              <a:rPr lang="en-US"/>
              <a:t> Ideal for predictable workloads.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b="1"/>
              <a:t>On-demand Capacity:</a:t>
            </a:r>
            <a:r>
              <a:rPr lang="en-US"/>
              <a:t> Suitable for unpredictable traffic patterns.</a:t>
            </a:r>
          </a:p>
          <a:p>
            <a:pPr marL="1143000" lvl="2" indent="-228600">
              <a:buFont typeface="+mj-lt"/>
              <a:buAutoNum type="arabicPeriod"/>
            </a:pPr>
            <a:endParaRPr lang="en-US"/>
          </a:p>
          <a:p>
            <a:pPr>
              <a:buFont typeface="+mj-lt"/>
              <a:buAutoNum type="arabicPeriod"/>
            </a:pPr>
            <a:r>
              <a:rPr lang="en-US" b="1"/>
              <a:t>Data Model: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b="1"/>
              <a:t>Key-Value Pairs:</a:t>
            </a:r>
            <a:endParaRPr lang="en-US"/>
          </a:p>
          <a:p>
            <a:pPr marL="1143000" lvl="2" indent="-228600">
              <a:buFont typeface="+mj-lt"/>
              <a:buAutoNum type="arabicPeriod"/>
            </a:pPr>
            <a:r>
              <a:rPr lang="en-US" i="1"/>
              <a:t>"Efficient for simple lookups and straightforward data retrieval."</a:t>
            </a:r>
            <a:endParaRPr lang="en-US"/>
          </a:p>
          <a:p>
            <a:pPr marL="742950" lvl="1" indent="-285750">
              <a:buFont typeface="+mj-lt"/>
              <a:buAutoNum type="arabicPeriod"/>
            </a:pPr>
            <a:r>
              <a:rPr lang="en-US" b="1"/>
              <a:t>Document Storage:</a:t>
            </a:r>
            <a:endParaRPr lang="en-US"/>
          </a:p>
          <a:p>
            <a:pPr marL="1143000" lvl="2" indent="-228600">
              <a:buFont typeface="+mj-lt"/>
              <a:buAutoNum type="arabicPeriod"/>
            </a:pPr>
            <a:r>
              <a:rPr lang="en-US" i="1"/>
              <a:t>"Supports flexible, JSON-like documents for unstructured or semi-structured data."</a:t>
            </a:r>
            <a:endParaRPr lang="en-US"/>
          </a:p>
          <a:p>
            <a:r>
              <a:rPr lang="en-US" b="1"/>
              <a:t>3. Queries Used in This Project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"For this project, we utilized standard CRUD operations via HTTP methods to interact with DynamoDB."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Operations Include: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GET:</a:t>
            </a:r>
            <a:r>
              <a:rPr lang="en-US"/>
              <a:t> Retrieve items from the database.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POST:</a:t>
            </a:r>
            <a:r>
              <a:rPr lang="en-US"/>
              <a:t> Add new items to the database.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PUT:</a:t>
            </a:r>
            <a:r>
              <a:rPr lang="en-US"/>
              <a:t> Update existing items.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DELETE:</a:t>
            </a:r>
            <a:r>
              <a:rPr lang="en-US"/>
              <a:t> Remove items from the database.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These methods ensure seamless and efficient interaction between the application and the database.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4. Scripting with JavaScript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"We used JavaScript scripts to connect the frontend to DynamoDB, leveraging the AWS SDK for JavaScript to perform CRUD operations."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Capabilities of the Scripts: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Querying data for retrieval.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Inserting new data entries.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Updating existing data records.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Deleting unnecessary or obsolete data.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Example: The AWS SDK simplifies integration and automates interactions with the database.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5. Why DynamoDB for This Project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Scalability and performance tailored to the needs of cloud-native applications.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Serverless architecture eliminates infrastructure management, allowing faster development cycles.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Flexibility to handle both structured and unstructured data efficiently.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6. Transition Statement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"By leveraging DynamoDB, we created a robust and efficient backend capable of handling real-time data demands with minimal operational overhead."</a:t>
            </a:r>
            <a:endParaRPr lang="en-US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458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Talking Points: Cloud-Based Development Principles</a:t>
            </a:r>
          </a:p>
          <a:p>
            <a:endParaRPr lang="en-US" b="1"/>
          </a:p>
          <a:p>
            <a:r>
              <a:rPr lang="en-US" b="1"/>
              <a:t>1. Introduction to Cloud-Based Development Principles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"Cloud-based development leverages the unique advantages of cloud infrastructure to build scalable, cost-efficient, and agile applications."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Two key principles that drive cloud efficiency are </a:t>
            </a:r>
            <a:r>
              <a:rPr lang="en-US" b="1"/>
              <a:t>Elasticity</a:t>
            </a:r>
            <a:r>
              <a:rPr lang="en-US"/>
              <a:t> and the </a:t>
            </a:r>
            <a:r>
              <a:rPr lang="en-US" b="1"/>
              <a:t>Pay-for-Use Model</a:t>
            </a:r>
            <a:r>
              <a:rPr lang="en-US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2. Elasticity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Definition: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/>
              <a:t>"Elasticity refers to the ability of a cloud-based system to automatically scale resources up or down based on demand."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Key Benefits: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Demand-Driven Scaling: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Resources automatically expand during traffic spikes and shrink during low usage periods.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"This ensures optimal performance without over-provisioning resources."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Cost Optimization: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"With elasticity, organizations pay only for the resources they actually use, reducing waste."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Enhanced User Experience: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"Applications remain highly responsive, even under variable workloads, ensuring consistent performance.“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3. Pay-for-Use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Definition: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/>
              <a:t>"The pay-for-use model ensures users are charged only for the compute, storage, or network resources they consume."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Key Benefits: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Cost Efficiency: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"No upfront costs for unused resources, allowing businesses to align expenses with actual usage."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Flexibility: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"Businesses can scale their operations without committing to fixed infrastructure investments."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Accessibility for All Sizes: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i="1"/>
              <a:t>"Startups and enterprises alike can leverage cloud resources without large capital expenditures."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Example in Practice: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/>
              <a:t>"A startup using AWS Lambda only pays for the execution time of its functions, avoiding the costs of idle servers.“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4. Why These Principles Matter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"Elasticity and the pay-for-use model enable businesses to respond quickly to market demands, reduce operational costs, and ensure high availability, making cloud-based development a cornerstone of modern applications."</a:t>
            </a:r>
            <a:endParaRPr lang="en-US"/>
          </a:p>
          <a:p>
            <a:r>
              <a:rPr lang="en-US" b="1"/>
              <a:t>5. Transition Statement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"By adhering to these cloud-based development principles, we can create applications that are not only efficient and scalable but also cost-effective and highly adaptive to user needs."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99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Talking Points: Securing Your Cloud Application</a:t>
            </a:r>
          </a:p>
          <a:p>
            <a:endParaRPr lang="en-US" b="1"/>
          </a:p>
          <a:p>
            <a:r>
              <a:rPr lang="en-US" b="1"/>
              <a:t>1. How Can You Prevent Unauthorized Access?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Identity and Access Management (IAM):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Use IAM to control access to AWS resources.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Implement </a:t>
            </a:r>
            <a:r>
              <a:rPr lang="en-US" b="1"/>
              <a:t>least privilege access</a:t>
            </a:r>
            <a:r>
              <a:rPr lang="en-US"/>
              <a:t> to limit permissions to only what is necessary.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Resource Policies: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Apply policies on resources like S3 buckets and API Gateway endpoints to restrict access.</a:t>
            </a:r>
          </a:p>
          <a:p>
            <a:r>
              <a:rPr lang="en-US" b="1"/>
              <a:t>2. Explain the Relationship Between Roles and Policies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Roles: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/>
              <a:t>"Roles provide temporary credentials for AWS services to perform specific tasks without hard-coded credentials."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Example: A Lambda function uses a role to access a DynamoDB table.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Policies: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/>
              <a:t>"Policies define permissions in JSON format, specifying allowed or denied actions on AWS resources."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Relationship: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Roles assume the permissions defined in policies.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Policies can be attached to roles, users, or groups, ensuring consistent and secure access control.</a:t>
            </a:r>
          </a:p>
          <a:p>
            <a:r>
              <a:rPr lang="en-US" b="1"/>
              <a:t>3. What Custom Policies Were Created?</a:t>
            </a:r>
          </a:p>
          <a:p>
            <a:endParaRPr lang="en-US" b="1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Custom Policies Implemented in the Project: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Lambda to S3 Access Policy: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Allows Lambda functions to read and write to specific S3 buckets.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API Gateway Resource Policy: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Restricts API access to specific IP ranges or authenticated users via IAM.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Database Access Policy: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Grants Lambda read and write permissions for a specific DynamoDB table, limiting access to required operations only.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4. Securing the Connection Between Lambda and API Gateway</a:t>
            </a:r>
          </a:p>
          <a:p>
            <a:r>
              <a:rPr lang="en-US" b="1"/>
              <a:t>	</a:t>
            </a:r>
            <a:r>
              <a:rPr lang="en-US"/>
              <a:t>Implement </a:t>
            </a:r>
            <a:r>
              <a:rPr lang="en-US" b="1"/>
              <a:t>resource policies</a:t>
            </a:r>
            <a:r>
              <a:rPr lang="en-US"/>
              <a:t> on API Gateway to restrict access to trusted sources.</a:t>
            </a:r>
          </a:p>
          <a:p>
            <a:endParaRPr lang="en-US"/>
          </a:p>
          <a:p>
            <a:r>
              <a:rPr lang="en-US" b="1"/>
              <a:t>5. Securing the Connection Between Lambda and the Database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Best Practices:</a:t>
            </a:r>
            <a:endParaRPr lang="en-US"/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/>
              <a:t>Grant Lambda access to the database with a </a:t>
            </a:r>
            <a:r>
              <a:rPr lang="en-US" b="1"/>
              <a:t>specific IAM role</a:t>
            </a:r>
            <a:r>
              <a:rPr lang="en-US"/>
              <a:t> and a custom policy.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/>
          </a:p>
          <a:p>
            <a:r>
              <a:rPr lang="en-US" b="1"/>
              <a:t>6. Securing the S3 Bucket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Key Security Measures for S3: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Bucket Policies: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Restrict access to specific IAM roles, users, or trusted IP addresses.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S3 Block Public Access: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Prevent accidental public exposure of data by enabling block public access settings.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Versioning: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Enable versioning to safeguard against accidental overwrites or deletions.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/>
              <a:t>Access Logging:</a:t>
            </a:r>
            <a:endParaRPr lang="en-US"/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/>
              <a:t>Enable S3 logging to monitor and audit access to the bucket.</a:t>
            </a:r>
          </a:p>
          <a:p>
            <a:r>
              <a:rPr lang="en-US" b="1"/>
              <a:t>7. Transition Statement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"By implementing these security best practices, we can ensure a robust and secure cloud application, safeguarding data integrity, confidentiality, and availability while adhering to AWS’s shared responsibility model."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798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Talking Points: Three Main Points About Cloud Development</a:t>
            </a:r>
          </a:p>
          <a:p>
            <a:endParaRPr lang="en-US" b="1"/>
          </a:p>
          <a:p>
            <a:r>
              <a:rPr lang="en-US" b="1"/>
              <a:t>1. No Server Management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"One of the core advantages of cloud development, especially with serverless models, is the elimination of server management."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Developers no longer need to provision, patch, or maintain physical or virtual servers.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Cloud providers, like AWS, handle all infrastructure-related tasks, allowing teams to focus on writing and deploying code.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2. Elasticity and Scalability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"Cloud development ensures applications can adapt seamlessly to varying workloads."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Elasticity: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Automatically scales resources up during high demand and scales down during low usage periods.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Ensures optimal resource utilization and performance.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/>
              <a:t>Scalability:</a:t>
            </a:r>
            <a:endParaRPr 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Cloud services can scale to accommodate millions of users or scale back to minimal resources for small workloads.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 b="1"/>
              <a:t>3. Cost-Efficiency Through the Pay-for-Use Model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i="1"/>
              <a:t>"The pay-as-you-go model is a hallmark of cloud development, offering significant cost advantages."</a:t>
            </a:r>
            <a:endParaRPr lang="en-US"/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Users pay only for the compute, storage, or network resources they consume, avoiding costs for idle infrastructure.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70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93175" y="1120876"/>
            <a:ext cx="8008376" cy="1710814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rgbClr val="002060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8426" y="3709218"/>
            <a:ext cx="8001000" cy="678426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824" y="224337"/>
            <a:ext cx="8259098" cy="763526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415845"/>
            <a:ext cx="8246070" cy="3362630"/>
          </a:xfrm>
        </p:spPr>
        <p:txBody>
          <a:bodyPr/>
          <a:lstStyle>
            <a:lvl1pPr algn="l">
              <a:defRPr sz="2800">
                <a:solidFill>
                  <a:srgbClr val="002060"/>
                </a:solidFill>
              </a:defRPr>
            </a:lvl1pPr>
            <a:lvl2pPr algn="l">
              <a:defRPr>
                <a:solidFill>
                  <a:srgbClr val="002060"/>
                </a:solidFill>
              </a:defRPr>
            </a:lvl2pPr>
            <a:lvl3pPr algn="l">
              <a:defRPr>
                <a:solidFill>
                  <a:srgbClr val="002060"/>
                </a:solidFill>
              </a:defRPr>
            </a:lvl3pPr>
            <a:lvl4pPr algn="l">
              <a:defRPr>
                <a:solidFill>
                  <a:srgbClr val="002060"/>
                </a:solidFill>
              </a:defRPr>
            </a:lvl4pPr>
            <a:lvl5pPr algn="l"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6872" y="406537"/>
            <a:ext cx="6937885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8186" y="1143000"/>
            <a:ext cx="6961240" cy="3545497"/>
          </a:xfrm>
        </p:spPr>
        <p:txBody>
          <a:bodyPr/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>
              <a:defRPr>
                <a:solidFill>
                  <a:srgbClr val="002060"/>
                </a:solidFill>
              </a:defRPr>
            </a:lvl4pPr>
            <a:lvl5pPr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8" y="212651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00206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1530153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206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2002550"/>
            <a:ext cx="4040188" cy="2276294"/>
          </a:xfrm>
        </p:spPr>
        <p:txBody>
          <a:bodyPr/>
          <a:lstStyle>
            <a:lvl1pPr algn="ctr">
              <a:defRPr sz="2400">
                <a:solidFill>
                  <a:srgbClr val="002060"/>
                </a:solidFill>
              </a:defRPr>
            </a:lvl1pPr>
            <a:lvl2pPr algn="ctr">
              <a:defRPr sz="2000">
                <a:solidFill>
                  <a:srgbClr val="002060"/>
                </a:solidFill>
              </a:defRPr>
            </a:lvl2pPr>
            <a:lvl3pPr algn="ctr">
              <a:defRPr sz="1800">
                <a:solidFill>
                  <a:srgbClr val="002060"/>
                </a:solidFill>
              </a:defRPr>
            </a:lvl3pPr>
            <a:lvl4pPr algn="ctr">
              <a:defRPr sz="1600">
                <a:solidFill>
                  <a:srgbClr val="002060"/>
                </a:solidFill>
              </a:defRPr>
            </a:lvl4pPr>
            <a:lvl5pPr algn="ctr">
              <a:defRPr sz="1600">
                <a:solidFill>
                  <a:srgbClr val="00206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2" y="1530153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206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2" y="2002550"/>
            <a:ext cx="4041775" cy="2276294"/>
          </a:xfrm>
        </p:spPr>
        <p:txBody>
          <a:bodyPr/>
          <a:lstStyle>
            <a:lvl1pPr algn="ctr">
              <a:defRPr sz="2400">
                <a:solidFill>
                  <a:srgbClr val="002060"/>
                </a:solidFill>
              </a:defRPr>
            </a:lvl1pPr>
            <a:lvl2pPr algn="ctr">
              <a:defRPr sz="2000">
                <a:solidFill>
                  <a:srgbClr val="002060"/>
                </a:solidFill>
              </a:defRPr>
            </a:lvl2pPr>
            <a:lvl3pPr algn="ctr">
              <a:defRPr sz="1800">
                <a:solidFill>
                  <a:srgbClr val="002060"/>
                </a:solidFill>
              </a:defRPr>
            </a:lvl3pPr>
            <a:lvl4pPr algn="ctr">
              <a:defRPr sz="1600">
                <a:solidFill>
                  <a:srgbClr val="002060"/>
                </a:solidFill>
              </a:defRPr>
            </a:lvl4pPr>
            <a:lvl5pPr algn="ctr">
              <a:defRPr sz="1600">
                <a:solidFill>
                  <a:srgbClr val="002060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12/14/2024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image" Target="../media/image12.jpe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85127" y="324020"/>
            <a:ext cx="8067368" cy="1755053"/>
          </a:xfrm>
          <a:solidFill>
            <a:schemeClr val="accent1">
              <a:alpha val="40000"/>
            </a:schemeClr>
          </a:solidFill>
        </p:spPr>
        <p:txBody>
          <a:bodyPr>
            <a:normAutofit/>
          </a:bodyPr>
          <a:lstStyle/>
          <a:p>
            <a:r>
              <a:rPr lang="en-US"/>
              <a:t> CS 470 Project Two</a:t>
            </a:r>
            <a:br>
              <a:rPr lang="en-US"/>
            </a:br>
            <a:r>
              <a:rPr lang="en-US"/>
              <a:t>Conference Presentation:</a:t>
            </a:r>
            <a:br>
              <a:rPr lang="en-US"/>
            </a:br>
            <a:r>
              <a:rPr lang="en-US"/>
              <a:t>Cloud Development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6194" y="3447321"/>
            <a:ext cx="8096864" cy="730043"/>
          </a:xfrm>
        </p:spPr>
        <p:txBody>
          <a:bodyPr/>
          <a:lstStyle/>
          <a:p>
            <a:r>
              <a:rPr lang="en-US"/>
              <a:t>Thomas Martin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90D4CAB-B834-F74A-8181-DAC33FAEF649}"/>
              </a:ext>
            </a:extLst>
          </p:cNvPr>
          <p:cNvSpPr txBox="1">
            <a:spLocks/>
          </p:cNvSpPr>
          <p:nvPr/>
        </p:nvSpPr>
        <p:spPr>
          <a:xfrm>
            <a:off x="516193" y="3956035"/>
            <a:ext cx="8096864" cy="7300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b="0" i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December 2024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2ED613E-4B4C-A190-2FF0-E7C597D80D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60"/>
    </mc:Choice>
    <mc:Fallback>
      <p:transition spd="slow" advTm="12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2E0C3-B7BB-8D4C-AF0F-9CC7682D8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4377" y="86488"/>
            <a:ext cx="7772400" cy="1021556"/>
          </a:xfrm>
        </p:spPr>
        <p:txBody>
          <a:bodyPr>
            <a:normAutofit/>
          </a:bodyPr>
          <a:lstStyle/>
          <a:p>
            <a:pPr algn="r"/>
            <a:r>
              <a:rPr lang="en-US" sz="32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EABF8-3AD7-2741-95B7-967F9D771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5113" y="3842580"/>
            <a:ext cx="7772400" cy="1125140"/>
          </a:xfrm>
        </p:spPr>
        <p:txBody>
          <a:bodyPr/>
          <a:lstStyle/>
          <a:p>
            <a:r>
              <a:rPr lang="en-US"/>
              <a:t>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84F4AD-0F18-4FAD-A3BB-59FA5D7E81A6}"/>
              </a:ext>
            </a:extLst>
          </p:cNvPr>
          <p:cNvSpPr txBox="1">
            <a:spLocks/>
          </p:cNvSpPr>
          <p:nvPr/>
        </p:nvSpPr>
        <p:spPr>
          <a:xfrm>
            <a:off x="448965" y="1427983"/>
            <a:ext cx="8246070" cy="33626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A135D3D-FA03-4786-B974-2F39D5B2AA89}"/>
              </a:ext>
            </a:extLst>
          </p:cNvPr>
          <p:cNvSpPr/>
          <p:nvPr/>
        </p:nvSpPr>
        <p:spPr>
          <a:xfrm>
            <a:off x="76873" y="1300920"/>
            <a:ext cx="8929903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/>
              <a:t>Three Main Points About Cloud Development</a:t>
            </a:r>
          </a:p>
          <a:p>
            <a:endParaRPr lang="en-US" b="1"/>
          </a:p>
          <a:p>
            <a:r>
              <a:rPr lang="en-US" b="1"/>
              <a:t>No Server Management</a:t>
            </a:r>
          </a:p>
          <a:p>
            <a:r>
              <a:rPr lang="en-US" b="1"/>
              <a:t>	</a:t>
            </a:r>
            <a:r>
              <a:rPr lang="en-US" sz="1600"/>
              <a:t>Serverless development eliminates the need to provision, manage, or maintain servers.</a:t>
            </a:r>
            <a:endParaRPr lang="en-US" sz="1600" b="1"/>
          </a:p>
          <a:p>
            <a:r>
              <a:rPr lang="en-US" b="1"/>
              <a:t>Elasticity and Scalability</a:t>
            </a:r>
          </a:p>
          <a:p>
            <a:r>
              <a:rPr lang="en-US" b="1"/>
              <a:t>	</a:t>
            </a:r>
            <a:r>
              <a:rPr lang="en-US" sz="1600"/>
              <a:t>Cloud development enables applications to automatically adjust resources based on demand.</a:t>
            </a:r>
            <a:endParaRPr lang="en-US" sz="1600" b="1"/>
          </a:p>
          <a:p>
            <a:r>
              <a:rPr lang="en-US" b="1"/>
              <a:t>Cost-Efficiency Through the Pay-for-Use Model</a:t>
            </a:r>
          </a:p>
          <a:p>
            <a:r>
              <a:rPr lang="en-US" sz="1600"/>
              <a:t>Cloud platforms operate on a pay-as-you-go model, where users only pay for the resources they consume.</a:t>
            </a:r>
            <a:endParaRPr lang="en-US" sz="1600" b="1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1B0A16-586D-EAE4-DF04-F39CB4487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609"/>
            <a:ext cx="9144000" cy="4475403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28000"/>
              </a:srgbClr>
            </a:outerShdw>
          </a:effec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D55307A-A354-AA7A-9749-3463467431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73989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017"/>
    </mc:Choice>
    <mc:Fallback>
      <p:transition spd="slow" advTm="65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a suit and bow tie">
            <a:extLst>
              <a:ext uri="{FF2B5EF4-FFF2-40B4-BE49-F238E27FC236}">
                <a16:creationId xmlns:a16="http://schemas.microsoft.com/office/drawing/2014/main" id="{719C9E78-AF5B-8DB9-582A-9BBD5A56C2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52" y="1063338"/>
            <a:ext cx="1918422" cy="19184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9036" y="224337"/>
            <a:ext cx="7759886" cy="763526"/>
          </a:xfrm>
        </p:spPr>
        <p:txBody>
          <a:bodyPr>
            <a:normAutofit/>
          </a:bodyPr>
          <a:lstStyle/>
          <a:p>
            <a:r>
              <a:rPr lang="en-US"/>
              <a:t>Migration Journey to AWS Microservices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6670" y="942110"/>
            <a:ext cx="5704329" cy="182617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/>
              <a:t> </a:t>
            </a:r>
          </a:p>
          <a:p>
            <a:pPr marL="0" indent="0">
              <a:buNone/>
            </a:pPr>
            <a:r>
              <a:rPr lang="en-US"/>
              <a:t>Thomas Martin</a:t>
            </a:r>
          </a:p>
          <a:p>
            <a:pPr marL="0" indent="0">
              <a:buNone/>
            </a:pPr>
            <a:r>
              <a:rPr lang="en-US"/>
              <a:t>Southern New Hampshire University</a:t>
            </a:r>
          </a:p>
          <a:p>
            <a:pPr marL="0" indent="0">
              <a:buNone/>
            </a:pPr>
            <a:r>
              <a:rPr lang="en-US"/>
              <a:t>Computer Science 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FD09F4-59F3-B54D-B436-4AB60D1F9D6F}"/>
              </a:ext>
            </a:extLst>
          </p:cNvPr>
          <p:cNvSpPr txBox="1"/>
          <p:nvPr/>
        </p:nvSpPr>
        <p:spPr>
          <a:xfrm>
            <a:off x="19050" y="3171386"/>
            <a:ext cx="91059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Objective</a:t>
            </a:r>
            <a:r>
              <a:rPr lang="en-US"/>
              <a:t>: Bridge the gap between technical and nontechnical perspectives on cloud migration.</a:t>
            </a:r>
          </a:p>
          <a:p>
            <a:endParaRPr lang="en-US"/>
          </a:p>
          <a:p>
            <a:r>
              <a:rPr lang="en-US" b="1"/>
              <a:t>Focus</a:t>
            </a:r>
            <a:r>
              <a:rPr lang="en-US"/>
              <a:t>: Transition from a traditional full-stack web application to a cloud-native solution.</a:t>
            </a:r>
          </a:p>
          <a:p>
            <a:endParaRPr lang="en-US"/>
          </a:p>
          <a:p>
            <a:r>
              <a:rPr lang="en-US"/>
              <a:t>Explore essential migration steps and critical design decisions.</a:t>
            </a:r>
          </a:p>
          <a:p>
            <a:endParaRPr lang="en-US"/>
          </a:p>
          <a:p>
            <a:r>
              <a:rPr lang="en-US"/>
              <a:t>Highlight the advantages of AWS’s robust and scalable ecosystem.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F99E693D-F897-58A8-E9BA-A6EBB690B4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98"/>
    </mc:Choice>
    <mc:Fallback>
      <p:transition spd="slow" advTm="23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en-US"/>
              <a:t>Containerization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03196" y="1131886"/>
            <a:ext cx="6356645" cy="3545497"/>
          </a:xfrm>
        </p:spPr>
        <p:txBody>
          <a:bodyPr/>
          <a:lstStyle/>
          <a:p>
            <a:r>
              <a:rPr lang="en-US"/>
              <a:t>Migrating a full stack application to the cloud.</a:t>
            </a:r>
          </a:p>
          <a:p>
            <a:r>
              <a:rPr lang="en-US"/>
              <a:t>What we need for containerization?  </a:t>
            </a:r>
          </a:p>
          <a:p>
            <a:pPr lvl="1"/>
            <a:r>
              <a:rPr lang="en-US"/>
              <a:t>Migration Models </a:t>
            </a:r>
          </a:p>
          <a:p>
            <a:pPr lvl="1"/>
            <a:r>
              <a:rPr lang="en-US"/>
              <a:t>This project utilized </a:t>
            </a:r>
            <a:r>
              <a:rPr lang="en-US" err="1"/>
              <a:t>Replatforming</a:t>
            </a:r>
            <a:endParaRPr lang="en-US"/>
          </a:p>
          <a:p>
            <a:pPr lvl="1"/>
            <a:r>
              <a:rPr lang="en-US"/>
              <a:t>Docker</a:t>
            </a:r>
          </a:p>
          <a:p>
            <a:pPr lvl="1"/>
            <a:r>
              <a:rPr lang="en-US"/>
              <a:t>Docker Compose</a:t>
            </a:r>
          </a:p>
          <a:p>
            <a:endParaRPr lang="en-US"/>
          </a:p>
        </p:txBody>
      </p:sp>
      <p:pic>
        <p:nvPicPr>
          <p:cNvPr id="3" name="Picture 2" descr="A screenshot of a computer">
            <a:extLst>
              <a:ext uri="{FF2B5EF4-FFF2-40B4-BE49-F238E27FC236}">
                <a16:creationId xmlns:a16="http://schemas.microsoft.com/office/drawing/2014/main" id="{A3846730-2025-A678-2FBD-680F4E30C5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25" y="2938871"/>
            <a:ext cx="2513651" cy="1622737"/>
          </a:xfrm>
          <a:prstGeom prst="rect">
            <a:avLst/>
          </a:prstGeom>
        </p:spPr>
      </p:pic>
      <p:pic>
        <p:nvPicPr>
          <p:cNvPr id="7" name="Picture 6" descr="A logo of a whale and a ship&#10;&#10;Description automatically generated">
            <a:extLst>
              <a:ext uri="{FF2B5EF4-FFF2-40B4-BE49-F238E27FC236}">
                <a16:creationId xmlns:a16="http://schemas.microsoft.com/office/drawing/2014/main" id="{265FA06B-7955-9EA6-E543-26C980C812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542165"/>
            <a:ext cx="1103265" cy="639365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454515DB-7674-FB16-A568-ADE7E6C4AA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574"/>
    </mc:Choice>
    <mc:Fallback>
      <p:transition spd="slow" advTm="72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68728" y="0"/>
            <a:ext cx="2793876" cy="725349"/>
          </a:xfrm>
        </p:spPr>
        <p:txBody>
          <a:bodyPr>
            <a:normAutofit/>
          </a:bodyPr>
          <a:lstStyle/>
          <a:p>
            <a:r>
              <a:rPr lang="en-US"/>
              <a:t>Orchestration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500667" y="578610"/>
            <a:ext cx="8071284" cy="263710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/>
              <a:t>Manage containerized applications at scale, handling deployment, scaling, and monitoring</a:t>
            </a:r>
          </a:p>
          <a:p>
            <a:r>
              <a:rPr lang="en-US" sz="1600"/>
              <a:t>Deploying and starting containers</a:t>
            </a:r>
          </a:p>
          <a:p>
            <a:r>
              <a:rPr lang="en-US" sz="1600"/>
              <a:t>Scaling applications </a:t>
            </a:r>
          </a:p>
          <a:p>
            <a:r>
              <a:rPr lang="en-US" sz="1600"/>
              <a:t>High availability and fault tolerance</a:t>
            </a:r>
          </a:p>
          <a:p>
            <a:r>
              <a:rPr lang="en-US" sz="1600"/>
              <a:t>Managing networking </a:t>
            </a:r>
          </a:p>
          <a:p>
            <a:r>
              <a:rPr lang="en-US" sz="1600"/>
              <a:t>Updating applications </a:t>
            </a:r>
          </a:p>
          <a:p>
            <a:r>
              <a:rPr lang="en-US" sz="1600"/>
              <a:t>Monitoring container performance.</a:t>
            </a:r>
          </a:p>
          <a:p>
            <a:endParaRPr lang="en-US" sz="2000"/>
          </a:p>
          <a:p>
            <a:endParaRPr lang="en-US" sz="2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BD1F8F5-A0A7-8B17-AC62-30073EE745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965" y="3101958"/>
            <a:ext cx="5709530" cy="1995055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B317B64-B52B-0E7B-FCAB-2A12325701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37783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34"/>
    </mc:Choice>
    <mc:Fallback>
      <p:transition spd="slow" advTm="25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The Serverless Cloud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31812" y="2216878"/>
            <a:ext cx="6936186" cy="1672603"/>
          </a:xfrm>
        </p:spPr>
        <p:txBody>
          <a:bodyPr>
            <a:noAutofit/>
          </a:bodyPr>
          <a:lstStyle/>
          <a:p>
            <a:pPr algn="l"/>
            <a:r>
              <a:rPr lang="en-US" sz="1800" b="1"/>
              <a:t>Scalability</a:t>
            </a:r>
          </a:p>
          <a:p>
            <a:pPr algn="l"/>
            <a:r>
              <a:rPr lang="en-US" sz="1800" b="1"/>
              <a:t>Cost Efficiency</a:t>
            </a:r>
          </a:p>
          <a:p>
            <a:pPr algn="l"/>
            <a:r>
              <a:rPr lang="en-US" sz="1800" b="1"/>
              <a:t>Durability</a:t>
            </a:r>
          </a:p>
          <a:p>
            <a:pPr algn="l"/>
            <a:r>
              <a:rPr lang="en-US" sz="1800" b="1"/>
              <a:t>Rapid Deployment</a:t>
            </a:r>
          </a:p>
          <a:p>
            <a:pPr algn="l"/>
            <a:r>
              <a:rPr lang="en-US" sz="1800" b="1"/>
              <a:t>Global Availability</a:t>
            </a:r>
          </a:p>
          <a:p>
            <a:pPr algn="l"/>
            <a:endParaRPr lang="en-US" sz="180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5C5E173-249F-416B-B3E9-1559BEC38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1812" y="1400350"/>
            <a:ext cx="4040188" cy="479822"/>
          </a:xfrm>
        </p:spPr>
        <p:txBody>
          <a:bodyPr>
            <a:normAutofit/>
          </a:bodyPr>
          <a:lstStyle/>
          <a:p>
            <a:pPr algn="l"/>
            <a:r>
              <a:rPr lang="en-US"/>
              <a:t>Amazon S3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820956C9-98B5-C619-374A-588001876AC1}"/>
              </a:ext>
            </a:extLst>
          </p:cNvPr>
          <p:cNvSpPr txBox="1">
            <a:spLocks/>
          </p:cNvSpPr>
          <p:nvPr/>
        </p:nvSpPr>
        <p:spPr>
          <a:xfrm>
            <a:off x="525318" y="1816003"/>
            <a:ext cx="4040188" cy="4798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/>
              <a:t>(Simple Storage Service)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70B7FE3D-3023-2AF3-E579-301C3118A461}"/>
              </a:ext>
            </a:extLst>
          </p:cNvPr>
          <p:cNvSpPr txBox="1">
            <a:spLocks/>
          </p:cNvSpPr>
          <p:nvPr/>
        </p:nvSpPr>
        <p:spPr>
          <a:xfrm>
            <a:off x="525318" y="3979802"/>
            <a:ext cx="6978012" cy="10209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/>
              <a:t>Compared to Local Storage</a:t>
            </a:r>
          </a:p>
          <a:p>
            <a:pPr algn="l"/>
            <a:r>
              <a:rPr lang="en-US"/>
              <a:t>S3 offers unmatched scalability, durability, and global accessibility, making it ideal for distributed applications and massive datasets. Local storage, on the other hand, is better for low-latency, offline, or secure local operations.</a:t>
            </a:r>
          </a:p>
        </p:txBody>
      </p:sp>
      <p:pic>
        <p:nvPicPr>
          <p:cNvPr id="8" name="Picture 7" descr="A group of logos on a white background&#10;&#10;Description automatically generated">
            <a:extLst>
              <a:ext uri="{FF2B5EF4-FFF2-40B4-BE49-F238E27FC236}">
                <a16:creationId xmlns:a16="http://schemas.microsoft.com/office/drawing/2014/main" id="{18385DBE-8317-33E3-3F14-4023C702CC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8494" y="1428471"/>
            <a:ext cx="4565506" cy="2286558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CDA7A04E-49F0-FA73-27C1-B8D458F63B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851"/>
    </mc:Choice>
    <mc:Fallback>
      <p:transition spd="slow" advTm="64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The Serverless Cloud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385315" y="1240522"/>
            <a:ext cx="2786743" cy="479822"/>
          </a:xfrm>
        </p:spPr>
        <p:txBody>
          <a:bodyPr>
            <a:normAutofit/>
          </a:bodyPr>
          <a:lstStyle/>
          <a:p>
            <a:r>
              <a:rPr lang="en-US"/>
              <a:t>API &amp; Lambda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192506" y="1720344"/>
            <a:ext cx="4488873" cy="3324169"/>
          </a:xfrm>
        </p:spPr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en-US" sz="2100"/>
              <a:t>Serverless APIs built using cloud providers like AWS Lambda offer several advantages:</a:t>
            </a:r>
          </a:p>
          <a:p>
            <a:pPr algn="l"/>
            <a:r>
              <a:rPr lang="en-US" sz="1600" b="1"/>
              <a:t>Scalability</a:t>
            </a:r>
            <a:endParaRPr lang="en-US" sz="1600"/>
          </a:p>
          <a:p>
            <a:pPr algn="l"/>
            <a:r>
              <a:rPr lang="en-US" sz="1600" b="1"/>
              <a:t>Cost Efficiency</a:t>
            </a:r>
            <a:endParaRPr lang="en-US" sz="1600"/>
          </a:p>
          <a:p>
            <a:pPr algn="l"/>
            <a:r>
              <a:rPr lang="en-US" sz="1600" b="1"/>
              <a:t>Reduced Operational Overhead</a:t>
            </a:r>
          </a:p>
          <a:p>
            <a:pPr algn="l"/>
            <a:r>
              <a:rPr lang="en-US" sz="1600" b="1"/>
              <a:t>Global Reach</a:t>
            </a:r>
          </a:p>
          <a:p>
            <a:pPr algn="l"/>
            <a:endParaRPr lang="en-US" sz="1600"/>
          </a:p>
          <a:p>
            <a:pPr marL="0" indent="0" algn="l">
              <a:buNone/>
            </a:pPr>
            <a:r>
              <a:rPr lang="en-US" sz="2100"/>
              <a:t>Lambda API Logic</a:t>
            </a:r>
          </a:p>
          <a:p>
            <a:pPr marL="0" indent="0" algn="l">
              <a:buNone/>
            </a:pPr>
            <a:r>
              <a:rPr lang="en-US" sz="2100"/>
              <a:t>AWS Lambda is a popular choice for </a:t>
            </a:r>
          </a:p>
          <a:p>
            <a:pPr marL="0" indent="0" algn="l">
              <a:buNone/>
            </a:pPr>
            <a:r>
              <a:rPr lang="en-US" sz="2100"/>
              <a:t>implementing serverless APIs. </a:t>
            </a:r>
          </a:p>
          <a:p>
            <a:pPr marL="0" indent="0" algn="l">
              <a:buNone/>
            </a:pPr>
            <a:endParaRPr lang="en-US" sz="2100"/>
          </a:p>
          <a:p>
            <a:pPr marL="0" indent="0" algn="l">
              <a:buNone/>
            </a:pPr>
            <a:r>
              <a:rPr lang="en-US" sz="2400"/>
              <a:t>Integrating the </a:t>
            </a:r>
            <a:r>
              <a:rPr lang="en-US" sz="2100"/>
              <a:t>Frontend and Backend</a:t>
            </a:r>
          </a:p>
          <a:p>
            <a:pPr marL="0" indent="0" algn="l">
              <a:buNone/>
            </a:pPr>
            <a:endParaRPr lang="en-US" sz="1200"/>
          </a:p>
        </p:txBody>
      </p:sp>
      <p:pic>
        <p:nvPicPr>
          <p:cNvPr id="3" name="Picture 2" descr="A group of logos on a white background&#10;&#10;Description automatically generated">
            <a:extLst>
              <a:ext uri="{FF2B5EF4-FFF2-40B4-BE49-F238E27FC236}">
                <a16:creationId xmlns:a16="http://schemas.microsoft.com/office/drawing/2014/main" id="{1B6E577A-3FD5-86FD-4CA0-E4B9B1F312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379" y="1443239"/>
            <a:ext cx="4370744" cy="2360632"/>
          </a:xfrm>
          <a:prstGeom prst="rect">
            <a:avLst/>
          </a:pr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F4164EAD-23A5-41A1-271F-3E93B861C7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53563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302"/>
    </mc:Choice>
    <mc:Fallback>
      <p:transition spd="slow" advTm="109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The Serverless Cloud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6210530-5CE0-F74C-A0F3-72C9EFE756BD}"/>
              </a:ext>
            </a:extLst>
          </p:cNvPr>
          <p:cNvSpPr txBox="1">
            <a:spLocks/>
          </p:cNvSpPr>
          <p:nvPr/>
        </p:nvSpPr>
        <p:spPr>
          <a:xfrm>
            <a:off x="263039" y="1266949"/>
            <a:ext cx="4308961" cy="76352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/>
              <a:t>Database DynamoDB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874B83-EADC-3044-85A5-11893100D0C6}"/>
              </a:ext>
            </a:extLst>
          </p:cNvPr>
          <p:cNvSpPr txBox="1">
            <a:spLocks/>
          </p:cNvSpPr>
          <p:nvPr/>
        </p:nvSpPr>
        <p:spPr>
          <a:xfrm>
            <a:off x="474867" y="2017767"/>
            <a:ext cx="7911143" cy="2062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US" sz="1800"/>
              <a:t>MongoDB and DynamoDB</a:t>
            </a:r>
          </a:p>
          <a:p>
            <a:pPr algn="l"/>
            <a:r>
              <a:rPr lang="en-US" sz="1400"/>
              <a:t>Data Structure</a:t>
            </a:r>
          </a:p>
          <a:p>
            <a:pPr algn="l"/>
            <a:r>
              <a:rPr lang="en-US" sz="1400"/>
              <a:t>Scalability </a:t>
            </a:r>
          </a:p>
          <a:p>
            <a:pPr algn="l"/>
            <a:r>
              <a:rPr lang="en-US" sz="1400"/>
              <a:t>Query Language</a:t>
            </a:r>
          </a:p>
          <a:p>
            <a:pPr algn="l"/>
            <a:r>
              <a:rPr lang="en-US" sz="1400"/>
              <a:t>Scripts</a:t>
            </a:r>
          </a:p>
          <a:p>
            <a:pPr marL="0" indent="0" algn="l">
              <a:buNone/>
            </a:pPr>
            <a:endParaRPr lang="en-US" sz="1400"/>
          </a:p>
        </p:txBody>
      </p:sp>
      <p:pic>
        <p:nvPicPr>
          <p:cNvPr id="3" name="Picture 2" descr="A group of logos on a white background&#10;&#10;Description automatically generated">
            <a:extLst>
              <a:ext uri="{FF2B5EF4-FFF2-40B4-BE49-F238E27FC236}">
                <a16:creationId xmlns:a16="http://schemas.microsoft.com/office/drawing/2014/main" id="{090A9E2B-FC79-7B92-6237-DB008F5187B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494" y="1173356"/>
            <a:ext cx="4118246" cy="206255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FEBD6DBC-6340-DD44-74DE-4A99337083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523" y="3469469"/>
            <a:ext cx="7017692" cy="163747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108D667-8CA7-AE4D-A987-570C4A92AD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5968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452"/>
    </mc:Choice>
    <mc:Fallback>
      <p:transition spd="slow" advTm="69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solidFill>
                  <a:schemeClr val="tx1"/>
                </a:solidFill>
              </a:rPr>
              <a:t>Cloud-Based </a:t>
            </a:r>
            <a:br>
              <a:rPr lang="en-US">
                <a:solidFill>
                  <a:schemeClr val="tx1"/>
                </a:solidFill>
              </a:rPr>
            </a:br>
            <a:r>
              <a:rPr lang="en-US"/>
              <a:t>Development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Elasticity</a:t>
            </a:r>
          </a:p>
          <a:p>
            <a:r>
              <a:rPr lang="en-US"/>
              <a:t>Pay-for-use model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</p:txBody>
      </p:sp>
      <p:pic>
        <p:nvPicPr>
          <p:cNvPr id="5" name="Picture 4" descr="Capacity vs Usage (Traditional Data Center) graph. The X axis is &quot;Time&quot; and the Y axis is &quot;Computer Power&quot;. A blue line representing &quot;Planned Capacity&quot; goes up at regular intervals. A red line representing &quot;Actual Usage&quot; is more smooth. A dip in Actual Usage is labeled &quot;waste&quot;. A plateau in &quot;Planned Capacity&quot; is labeled &quot;Customer dissatisfaction&quot;. ">
            <a:extLst>
              <a:ext uri="{FF2B5EF4-FFF2-40B4-BE49-F238E27FC236}">
                <a16:creationId xmlns:a16="http://schemas.microsoft.com/office/drawing/2014/main" id="{42F5C989-4359-F443-9F01-2743C38817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234" y="1244709"/>
            <a:ext cx="4711688" cy="353376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AA44B9C-0059-C0A9-9D31-B0B8D5113D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267489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750"/>
    </mc:Choice>
    <mc:Fallback>
      <p:transition spd="slow" advTm="51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Security in the Cloud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84672" y="1530153"/>
            <a:ext cx="2351700" cy="479822"/>
          </a:xfrm>
        </p:spPr>
        <p:txBody>
          <a:bodyPr>
            <a:normAutofit/>
          </a:bodyPr>
          <a:lstStyle/>
          <a:p>
            <a:r>
              <a:rPr lang="en-US"/>
              <a:t>Access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184672" y="2002550"/>
            <a:ext cx="2612955" cy="1894536"/>
          </a:xfrm>
        </p:spPr>
        <p:txBody>
          <a:bodyPr>
            <a:normAutofit/>
          </a:bodyPr>
          <a:lstStyle/>
          <a:p>
            <a:pPr algn="l"/>
            <a:r>
              <a:rPr lang="en-US" sz="1800"/>
              <a:t>How can you prevent unauthorized access?</a:t>
            </a:r>
          </a:p>
          <a:p>
            <a:pPr algn="l"/>
            <a:endParaRPr lang="en-US" sz="180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2797628" y="1558077"/>
            <a:ext cx="2786743" cy="479822"/>
          </a:xfrm>
        </p:spPr>
        <p:txBody>
          <a:bodyPr>
            <a:normAutofit/>
          </a:bodyPr>
          <a:lstStyle/>
          <a:p>
            <a:r>
              <a:rPr lang="en-US"/>
              <a:t>Policies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2797628" y="2002550"/>
            <a:ext cx="3113604" cy="1774793"/>
          </a:xfrm>
        </p:spPr>
        <p:txBody>
          <a:bodyPr>
            <a:normAutofit/>
          </a:bodyPr>
          <a:lstStyle/>
          <a:p>
            <a:pPr algn="l"/>
            <a:r>
              <a:rPr lang="en-US" sz="1800"/>
              <a:t>Explain the relationship between roles and policies.</a:t>
            </a:r>
          </a:p>
          <a:p>
            <a:pPr algn="l"/>
            <a:r>
              <a:rPr lang="en-US" sz="1800"/>
              <a:t>What custom policies were created?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36210530-5CE0-F74C-A0F3-72C9EFE756BD}"/>
              </a:ext>
            </a:extLst>
          </p:cNvPr>
          <p:cNvSpPr txBox="1">
            <a:spLocks/>
          </p:cNvSpPr>
          <p:nvPr/>
        </p:nvSpPr>
        <p:spPr>
          <a:xfrm>
            <a:off x="6117771" y="1530153"/>
            <a:ext cx="2351699" cy="47982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API Security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874B83-EADC-3044-85A5-11893100D0C6}"/>
              </a:ext>
            </a:extLst>
          </p:cNvPr>
          <p:cNvSpPr txBox="1">
            <a:spLocks/>
          </p:cNvSpPr>
          <p:nvPr/>
        </p:nvSpPr>
        <p:spPr>
          <a:xfrm>
            <a:off x="6117771" y="2002550"/>
            <a:ext cx="2500912" cy="206255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ctr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800"/>
              <a:t>How can you secure the connection between Lambda and Gateway?</a:t>
            </a:r>
          </a:p>
          <a:p>
            <a:pPr algn="l"/>
            <a:r>
              <a:rPr lang="en-US" sz="1800"/>
              <a:t>Lambda and the database</a:t>
            </a:r>
          </a:p>
          <a:p>
            <a:pPr algn="l"/>
            <a:r>
              <a:rPr lang="en-US" sz="1800"/>
              <a:t>S3 Bucket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5E98D4-5F8A-D84C-8176-6113243E6FB7}"/>
              </a:ext>
            </a:extLst>
          </p:cNvPr>
          <p:cNvSpPr txBox="1"/>
          <p:nvPr/>
        </p:nvSpPr>
        <p:spPr>
          <a:xfrm>
            <a:off x="525318" y="4284518"/>
            <a:ext cx="75546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/>
            </a:br>
            <a:endParaRPr lang="en-US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23513B05-761A-9DFE-C798-15159BD72D0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17" y="3222795"/>
            <a:ext cx="5852368" cy="1653447"/>
          </a:xfrm>
          <a:prstGeom prst="rect">
            <a:avLst/>
          </a:prstGeom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633568B6-1F78-B38D-37F9-1DBCE356B7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689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810"/>
    </mc:Choice>
    <mc:Fallback>
      <p:transition spd="slow" advTm="74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267F6D1A260A4394C18F5AF72445EA" ma:contentTypeVersion="3" ma:contentTypeDescription="Create a new document." ma:contentTypeScope="" ma:versionID="d6a723735a0ade9a92961b83aee31dd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e345bd7673956a623930e5662e321f3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4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6E524F5-8F9B-4E83-ABD8-EF3E90295E3F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B7C02EB-927C-42F0-8F53-96588001544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1428B3-1E7D-46FF-9992-03AB3B060AA6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10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 CS 470 Project Two Conference Presentation: Cloud Development</vt:lpstr>
      <vt:lpstr>Migration Journey to AWS Microservices</vt:lpstr>
      <vt:lpstr>Containerization</vt:lpstr>
      <vt:lpstr>Orchestration</vt:lpstr>
      <vt:lpstr>The Serverless Cloud</vt:lpstr>
      <vt:lpstr>The Serverless Cloud</vt:lpstr>
      <vt:lpstr>The Serverless Cloud</vt:lpstr>
      <vt:lpstr>Cloud-Based  Development Principles</vt:lpstr>
      <vt:lpstr>Security in the Cloud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470 Project Two Presentation Template</dc:title>
  <dc:creator/>
  <cp:revision>1</cp:revision>
  <dcterms:created xsi:type="dcterms:W3CDTF">2017-08-01T15:40:51Z</dcterms:created>
  <dcterms:modified xsi:type="dcterms:W3CDTF">2024-12-14T16:54:37Z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0x01010019267F6D1A260A4394C18F5AF72445EA</vt:lpwstr>
  </property>
</Properties>
</file>

<file path=docProps/thumbnail.jpeg>
</file>